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14"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extLst>
      <p:ext uri="{BB962C8B-B14F-4D97-AF65-F5344CB8AC3E}">
        <p14:creationId xmlns:p14="http://schemas.microsoft.com/office/powerpoint/2010/main" val="1798729719"/>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266774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Shape 59"/>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0" name="Shape 6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203766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Shape 6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6" name="Shape 6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861599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Shape 7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3" name="Shape 7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1436549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Shape 79"/>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0" name="Shape 8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005795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Shape 8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7" name="Shape 8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142634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4" name="Shape 9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916772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Shape 10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1" name="Shape 10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228589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Shape 10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7" name="Shape 10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481773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Shape 11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4" name="Shape 11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4010711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Shape 11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9" name="Shape 119"/>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1692609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Shape 12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566866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1" name="Shape 13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125721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Shape 13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7" name="Shape 13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604101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Shape 14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3" name="Shape 14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7481347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Shape 149"/>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0" name="Shape 15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472425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Shape 15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7" name="Shape 15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9798518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3" name="Shape 1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572773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Shape 16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9" name="Shape 169"/>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400367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5" name="Shape 175"/>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4556683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Shape 18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1" name="Shape 1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3537134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Shape 18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Shape 18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300"/>
              </a:spcBef>
              <a:buNone/>
            </a:pPr>
            <a:r>
              <a:rPr lang="en" sz="1400"/>
              <a:t>•Pronouns are used in place of nouns.</a:t>
            </a:r>
          </a:p>
          <a:p>
            <a:pPr lvl="0" rtl="0">
              <a:lnSpc>
                <a:spcPct val="115000"/>
              </a:lnSpc>
              <a:spcBef>
                <a:spcPts val="300"/>
              </a:spcBef>
              <a:buNone/>
            </a:pPr>
            <a:r>
              <a:rPr lang="en" sz="1400">
                <a:latin typeface="Comic Sans MS"/>
                <a:ea typeface="Comic Sans MS"/>
                <a:cs typeface="Comic Sans MS"/>
                <a:sym typeface="Comic Sans MS"/>
              </a:rPr>
              <a:t>e.g. Jack tried to carry Jack’s bag but Jack’s bag was too heavy for Jack.</a:t>
            </a:r>
          </a:p>
          <a:p>
            <a:pPr lvl="0" rtl="0">
              <a:lnSpc>
                <a:spcPct val="115000"/>
              </a:lnSpc>
              <a:spcBef>
                <a:spcPts val="300"/>
              </a:spcBef>
              <a:buNone/>
            </a:pPr>
            <a:r>
              <a:rPr lang="en" sz="1400">
                <a:latin typeface="Comic Sans MS"/>
                <a:ea typeface="Comic Sans MS"/>
                <a:cs typeface="Comic Sans MS"/>
                <a:sym typeface="Comic Sans MS"/>
              </a:rPr>
              <a:t>  	Jack tried to carry </a:t>
            </a:r>
            <a:r>
              <a:rPr lang="en" sz="1400" u="sng">
                <a:latin typeface="Comic Sans MS"/>
                <a:ea typeface="Comic Sans MS"/>
                <a:cs typeface="Comic Sans MS"/>
                <a:sym typeface="Comic Sans MS"/>
              </a:rPr>
              <a:t>his</a:t>
            </a:r>
            <a:r>
              <a:rPr lang="en" sz="1400">
                <a:latin typeface="Comic Sans MS"/>
                <a:ea typeface="Comic Sans MS"/>
                <a:cs typeface="Comic Sans MS"/>
                <a:sym typeface="Comic Sans MS"/>
              </a:rPr>
              <a:t> bag but </a:t>
            </a:r>
            <a:r>
              <a:rPr lang="en" sz="1400" u="sng">
                <a:latin typeface="Comic Sans MS"/>
                <a:ea typeface="Comic Sans MS"/>
                <a:cs typeface="Comic Sans MS"/>
                <a:sym typeface="Comic Sans MS"/>
              </a:rPr>
              <a:t>it</a:t>
            </a:r>
            <a:r>
              <a:rPr lang="en" sz="1400">
                <a:latin typeface="Comic Sans MS"/>
                <a:ea typeface="Comic Sans MS"/>
                <a:cs typeface="Comic Sans MS"/>
                <a:sym typeface="Comic Sans MS"/>
              </a:rPr>
              <a:t> was too heavy for </a:t>
            </a:r>
            <a:r>
              <a:rPr lang="en" sz="1400" u="sng">
                <a:latin typeface="Comic Sans MS"/>
                <a:ea typeface="Comic Sans MS"/>
                <a:cs typeface="Comic Sans MS"/>
                <a:sym typeface="Comic Sans MS"/>
              </a:rPr>
              <a:t>him</a:t>
            </a:r>
            <a:r>
              <a:rPr lang="en" sz="1400">
                <a:latin typeface="Comic Sans MS"/>
                <a:ea typeface="Comic Sans MS"/>
                <a:cs typeface="Comic Sans MS"/>
                <a:sym typeface="Comic Sans MS"/>
              </a:rPr>
              <a:t>.</a:t>
            </a:r>
          </a:p>
          <a:p>
            <a:pPr lvl="0">
              <a:spcBef>
                <a:spcPts val="0"/>
              </a:spcBef>
              <a:buNone/>
            </a:pPr>
            <a:endParaRPr/>
          </a:p>
        </p:txBody>
      </p:sp>
    </p:spTree>
    <p:extLst>
      <p:ext uri="{BB962C8B-B14F-4D97-AF65-F5344CB8AC3E}">
        <p14:creationId xmlns:p14="http://schemas.microsoft.com/office/powerpoint/2010/main" val="8572167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Shape 19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3" name="Shape 1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573010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Shape 19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9" name="Shape 199"/>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7921574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Shape 20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5" name="Shape 205"/>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0885512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2" name="Shape 21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r>
              <a:rPr lang="en"/>
              <a:t>Show Who Wants to be a Millionaire quiz.</a:t>
            </a:r>
          </a:p>
        </p:txBody>
      </p:sp>
    </p:spTree>
    <p:extLst>
      <p:ext uri="{BB962C8B-B14F-4D97-AF65-F5344CB8AC3E}">
        <p14:creationId xmlns:p14="http://schemas.microsoft.com/office/powerpoint/2010/main" val="35546052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Shape 21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8" name="Shape 21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596509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938513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311708" y="744575"/>
            <a:ext cx="8520600" cy="2052600"/>
          </a:xfrm>
          <a:prstGeom prst="rect">
            <a:avLst/>
          </a:prstGeom>
        </p:spPr>
        <p:txBody>
          <a:bodyPr wrap="square" lIns="91425" tIns="91425" rIns="91425" bIns="91425" anchor="b" anchorCtr="0"/>
          <a:lstStyle>
            <a:lvl1pPr lvl="0" algn="ctr">
              <a:spcBef>
                <a:spcPts val="0"/>
              </a:spcBef>
              <a:buSzPct val="100000"/>
              <a:defRPr sz="5200"/>
            </a:lvl1pPr>
            <a:lvl2pPr lvl="1" algn="ctr">
              <a:spcBef>
                <a:spcPts val="0"/>
              </a:spcBef>
              <a:buSzPct val="100000"/>
              <a:defRPr sz="5200"/>
            </a:lvl2pPr>
            <a:lvl3pPr lvl="2" algn="ctr">
              <a:spcBef>
                <a:spcPts val="0"/>
              </a:spcBef>
              <a:buSzPct val="100000"/>
              <a:defRPr sz="5200"/>
            </a:lvl3pPr>
            <a:lvl4pPr lvl="3" algn="ctr">
              <a:spcBef>
                <a:spcPts val="0"/>
              </a:spcBef>
              <a:buSzPct val="100000"/>
              <a:defRPr sz="5200"/>
            </a:lvl4pPr>
            <a:lvl5pPr lvl="4" algn="ctr">
              <a:spcBef>
                <a:spcPts val="0"/>
              </a:spcBef>
              <a:buSzPct val="100000"/>
              <a:defRPr sz="5200"/>
            </a:lvl5pPr>
            <a:lvl6pPr lvl="5" algn="ctr">
              <a:spcBef>
                <a:spcPts val="0"/>
              </a:spcBef>
              <a:buSzPct val="100000"/>
              <a:defRPr sz="5200"/>
            </a:lvl6pPr>
            <a:lvl7pPr lvl="6" algn="ctr">
              <a:spcBef>
                <a:spcPts val="0"/>
              </a:spcBef>
              <a:buSzPct val="100000"/>
              <a:defRPr sz="5200"/>
            </a:lvl7pPr>
            <a:lvl8pPr lvl="7" algn="ctr">
              <a:spcBef>
                <a:spcPts val="0"/>
              </a:spcBef>
              <a:buSzPct val="100000"/>
              <a:defRPr sz="5200"/>
            </a:lvl8pPr>
            <a:lvl9pPr lvl="8" algn="ctr">
              <a:spcBef>
                <a:spcPts val="0"/>
              </a:spcBef>
              <a:buSzPct val="100000"/>
              <a:defRPr sz="5200"/>
            </a:lvl9pPr>
          </a:lstStyle>
          <a:p>
            <a:endParaRPr/>
          </a:p>
        </p:txBody>
      </p:sp>
      <p:sp>
        <p:nvSpPr>
          <p:cNvPr id="11" name="Shape 11"/>
          <p:cNvSpPr txBox="1">
            <a:spLocks noGrp="1"/>
          </p:cNvSpPr>
          <p:nvPr>
            <p:ph type="subTitle" idx="1"/>
          </p:nvPr>
        </p:nvSpPr>
        <p:spPr>
          <a:xfrm>
            <a:off x="311700" y="2834125"/>
            <a:ext cx="8520600" cy="792600"/>
          </a:xfrm>
          <a:prstGeom prst="rect">
            <a:avLst/>
          </a:prstGeom>
        </p:spPr>
        <p:txBody>
          <a:bodyPr wrap="square" lIns="91425" tIns="91425" rIns="91425" bIns="91425" anchor="t" anchorCtr="0"/>
          <a:lstStyle>
            <a:lvl1pPr lvl="0" algn="ctr">
              <a:lnSpc>
                <a:spcPct val="100000"/>
              </a:lnSpc>
              <a:spcBef>
                <a:spcPts val="0"/>
              </a:spcBef>
              <a:spcAft>
                <a:spcPts val="0"/>
              </a:spcAft>
              <a:buSzPct val="100000"/>
              <a:buNone/>
              <a:defRPr sz="2800"/>
            </a:lvl1pPr>
            <a:lvl2pPr lvl="1" algn="ctr">
              <a:lnSpc>
                <a:spcPct val="100000"/>
              </a:lnSpc>
              <a:spcBef>
                <a:spcPts val="0"/>
              </a:spcBef>
              <a:spcAft>
                <a:spcPts val="0"/>
              </a:spcAft>
              <a:buSzPct val="100000"/>
              <a:buNone/>
              <a:defRPr sz="2800"/>
            </a:lvl2pPr>
            <a:lvl3pPr lvl="2" algn="ctr">
              <a:lnSpc>
                <a:spcPct val="100000"/>
              </a:lnSpc>
              <a:spcBef>
                <a:spcPts val="0"/>
              </a:spcBef>
              <a:spcAft>
                <a:spcPts val="0"/>
              </a:spcAft>
              <a:buSzPct val="100000"/>
              <a:buNone/>
              <a:defRPr sz="2800"/>
            </a:lvl3pPr>
            <a:lvl4pPr lvl="3" algn="ctr">
              <a:lnSpc>
                <a:spcPct val="100000"/>
              </a:lnSpc>
              <a:spcBef>
                <a:spcPts val="0"/>
              </a:spcBef>
              <a:spcAft>
                <a:spcPts val="0"/>
              </a:spcAft>
              <a:buSzPct val="100000"/>
              <a:buNone/>
              <a:defRPr sz="2800"/>
            </a:lvl4pPr>
            <a:lvl5pPr lvl="4" algn="ctr">
              <a:lnSpc>
                <a:spcPct val="100000"/>
              </a:lnSpc>
              <a:spcBef>
                <a:spcPts val="0"/>
              </a:spcBef>
              <a:spcAft>
                <a:spcPts val="0"/>
              </a:spcAft>
              <a:buSzPct val="100000"/>
              <a:buNone/>
              <a:defRPr sz="2800"/>
            </a:lvl5pPr>
            <a:lvl6pPr lvl="5" algn="ctr">
              <a:lnSpc>
                <a:spcPct val="100000"/>
              </a:lnSpc>
              <a:spcBef>
                <a:spcPts val="0"/>
              </a:spcBef>
              <a:spcAft>
                <a:spcPts val="0"/>
              </a:spcAft>
              <a:buSzPct val="100000"/>
              <a:buNone/>
              <a:defRPr sz="2800"/>
            </a:lvl6pPr>
            <a:lvl7pPr lvl="6" algn="ctr">
              <a:lnSpc>
                <a:spcPct val="100000"/>
              </a:lnSpc>
              <a:spcBef>
                <a:spcPts val="0"/>
              </a:spcBef>
              <a:spcAft>
                <a:spcPts val="0"/>
              </a:spcAft>
              <a:buSzPct val="100000"/>
              <a:buNone/>
              <a:defRPr sz="2800"/>
            </a:lvl7pPr>
            <a:lvl8pPr lvl="7" algn="ctr">
              <a:lnSpc>
                <a:spcPct val="100000"/>
              </a:lnSpc>
              <a:spcBef>
                <a:spcPts val="0"/>
              </a:spcBef>
              <a:spcAft>
                <a:spcPts val="0"/>
              </a:spcAft>
              <a:buSzPct val="100000"/>
              <a:buNone/>
              <a:defRPr sz="2800"/>
            </a:lvl8pPr>
            <a:lvl9pPr lvl="8" algn="ctr">
              <a:lnSpc>
                <a:spcPct val="100000"/>
              </a:lnSpc>
              <a:spcBef>
                <a:spcPts val="0"/>
              </a:spcBef>
              <a:spcAft>
                <a:spcPts val="0"/>
              </a:spcAft>
              <a:buSzPct val="100000"/>
              <a:buNone/>
              <a:defRPr sz="2800"/>
            </a:lvl9pPr>
          </a:lstStyle>
          <a:p>
            <a:endParaRPr/>
          </a:p>
        </p:txBody>
      </p:sp>
      <p:sp>
        <p:nvSpPr>
          <p:cNvPr id="12" name="Shape 12"/>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311700" y="2150850"/>
            <a:ext cx="8520600" cy="841800"/>
          </a:xfrm>
          <a:prstGeom prst="rect">
            <a:avLst/>
          </a:prstGeom>
        </p:spPr>
        <p:txBody>
          <a:bodyPr wrap="square" lIns="91425" tIns="91425" rIns="91425" bIns="91425" anchor="ctr" anchorCtr="0"/>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15" name="Shape 15"/>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311700" y="445025"/>
            <a:ext cx="8520600" cy="572700"/>
          </a:xfrm>
          <a:prstGeom prst="rect">
            <a:avLst/>
          </a:prstGeom>
        </p:spPr>
        <p:txBody>
          <a:bodyPr wrap="square"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311700" y="1152475"/>
            <a:ext cx="8520600" cy="3416400"/>
          </a:xfrm>
          <a:prstGeom prst="rect">
            <a:avLst/>
          </a:prstGeom>
        </p:spPr>
        <p:txBody>
          <a:bodyPr wrap="square"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9" name="Shape 19"/>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11700" y="445025"/>
            <a:ext cx="8520600" cy="572700"/>
          </a:xfrm>
          <a:prstGeom prst="rect">
            <a:avLst/>
          </a:prstGeom>
        </p:spPr>
        <p:txBody>
          <a:bodyPr wrap="square"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311700" y="1152475"/>
            <a:ext cx="3999900" cy="3416400"/>
          </a:xfrm>
          <a:prstGeom prst="rect">
            <a:avLst/>
          </a:prstGeom>
        </p:spPr>
        <p:txBody>
          <a:bodyPr wrap="square"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4832400" y="1152475"/>
            <a:ext cx="3999900" cy="3416400"/>
          </a:xfrm>
          <a:prstGeom prst="rect">
            <a:avLst/>
          </a:prstGeom>
        </p:spPr>
        <p:txBody>
          <a:bodyPr wrap="square"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4" name="Shape 24"/>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311700" y="445025"/>
            <a:ext cx="8520600" cy="572700"/>
          </a:xfrm>
          <a:prstGeom prst="rect">
            <a:avLst/>
          </a:prstGeom>
        </p:spPr>
        <p:txBody>
          <a:bodyPr wrap="square"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7" name="Shape 27"/>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311700" y="555600"/>
            <a:ext cx="2808000" cy="755700"/>
          </a:xfrm>
          <a:prstGeom prst="rect">
            <a:avLst/>
          </a:prstGeom>
        </p:spPr>
        <p:txBody>
          <a:bodyPr wrap="square"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311700" y="1389600"/>
            <a:ext cx="2808000" cy="3179400"/>
          </a:xfrm>
          <a:prstGeom prst="rect">
            <a:avLst/>
          </a:prstGeom>
        </p:spPr>
        <p:txBody>
          <a:bodyPr wrap="square"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1" name="Shape 31"/>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90250" y="450150"/>
            <a:ext cx="6367800" cy="4090800"/>
          </a:xfrm>
          <a:prstGeom prst="rect">
            <a:avLst/>
          </a:prstGeom>
        </p:spPr>
        <p:txBody>
          <a:bodyPr wrap="square"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4" name="Shape 34"/>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36" name="Shape 36"/>
          <p:cNvSpPr/>
          <p:nvPr/>
        </p:nvSpPr>
        <p:spPr>
          <a:xfrm>
            <a:off x="4572000" y="25"/>
            <a:ext cx="4572000" cy="5143500"/>
          </a:xfrm>
          <a:prstGeom prst="rect">
            <a:avLst/>
          </a:prstGeom>
          <a:solidFill>
            <a:schemeClr val="dk2"/>
          </a:solidFill>
          <a:ln>
            <a:noFill/>
          </a:ln>
        </p:spPr>
        <p:txBody>
          <a:bodyPr wrap="square"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265500" y="1233175"/>
            <a:ext cx="4045200" cy="1482300"/>
          </a:xfrm>
          <a:prstGeom prst="rect">
            <a:avLst/>
          </a:prstGeom>
        </p:spPr>
        <p:txBody>
          <a:bodyPr wrap="square"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65500" y="2803075"/>
            <a:ext cx="4045200" cy="1235100"/>
          </a:xfrm>
          <a:prstGeom prst="rect">
            <a:avLst/>
          </a:prstGeom>
        </p:spPr>
        <p:txBody>
          <a:bodyPr wrap="square"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939500" y="724200"/>
            <a:ext cx="3837000" cy="3695100"/>
          </a:xfrm>
          <a:prstGeom prst="rect">
            <a:avLst/>
          </a:prstGeom>
        </p:spPr>
        <p:txBody>
          <a:bodyPr wrap="square" lIns="91425" tIns="91425" rIns="91425" bIns="91425" anchor="ctr" anchorCtr="0"/>
          <a:lstStyle>
            <a:lvl1pPr lvl="0">
              <a:spcBef>
                <a:spcPts val="0"/>
              </a:spcBef>
              <a:buClr>
                <a:schemeClr val="dk1"/>
              </a:buClr>
              <a:defRPr>
                <a:solidFill>
                  <a:schemeClr val="dk1"/>
                </a:solidFill>
              </a:defRPr>
            </a:lvl1pPr>
            <a:lvl2pPr lvl="1">
              <a:spcBef>
                <a:spcPts val="0"/>
              </a:spcBef>
              <a:buClr>
                <a:schemeClr val="dk1"/>
              </a:buClr>
              <a:defRPr>
                <a:solidFill>
                  <a:schemeClr val="dk1"/>
                </a:solidFill>
              </a:defRPr>
            </a:lvl2pPr>
            <a:lvl3pPr lvl="2">
              <a:spcBef>
                <a:spcPts val="0"/>
              </a:spcBef>
              <a:buClr>
                <a:schemeClr val="dk1"/>
              </a:buClr>
              <a:defRPr>
                <a:solidFill>
                  <a:schemeClr val="dk1"/>
                </a:solidFill>
              </a:defRPr>
            </a:lvl3pPr>
            <a:lvl4pPr lvl="3">
              <a:spcBef>
                <a:spcPts val="0"/>
              </a:spcBef>
              <a:buClr>
                <a:schemeClr val="dk1"/>
              </a:buClr>
              <a:defRPr>
                <a:solidFill>
                  <a:schemeClr val="dk1"/>
                </a:solidFill>
              </a:defRPr>
            </a:lvl4pPr>
            <a:lvl5pPr lvl="4">
              <a:spcBef>
                <a:spcPts val="0"/>
              </a:spcBef>
              <a:buClr>
                <a:schemeClr val="dk1"/>
              </a:buClr>
              <a:defRPr>
                <a:solidFill>
                  <a:schemeClr val="dk1"/>
                </a:solidFill>
              </a:defRPr>
            </a:lvl5pPr>
            <a:lvl6pPr lvl="5">
              <a:spcBef>
                <a:spcPts val="0"/>
              </a:spcBef>
              <a:buClr>
                <a:schemeClr val="dk1"/>
              </a:buClr>
              <a:defRPr>
                <a:solidFill>
                  <a:schemeClr val="dk1"/>
                </a:solidFill>
              </a:defRPr>
            </a:lvl6pPr>
            <a:lvl7pPr lvl="6">
              <a:spcBef>
                <a:spcPts val="0"/>
              </a:spcBef>
              <a:buClr>
                <a:schemeClr val="dk1"/>
              </a:buClr>
              <a:defRPr>
                <a:solidFill>
                  <a:schemeClr val="dk1"/>
                </a:solidFill>
              </a:defRPr>
            </a:lvl7pPr>
            <a:lvl8pPr lvl="7">
              <a:spcBef>
                <a:spcPts val="0"/>
              </a:spcBef>
              <a:buClr>
                <a:schemeClr val="dk1"/>
              </a:buClr>
              <a:defRPr>
                <a:solidFill>
                  <a:schemeClr val="dk1"/>
                </a:solidFill>
              </a:defRPr>
            </a:lvl8pPr>
            <a:lvl9pPr lvl="8">
              <a:spcBef>
                <a:spcPts val="0"/>
              </a:spcBef>
              <a:buClr>
                <a:schemeClr val="dk1"/>
              </a:buClr>
              <a:defRPr>
                <a:solidFill>
                  <a:schemeClr val="dk1"/>
                </a:solidFill>
              </a:defRPr>
            </a:lvl9pPr>
          </a:lstStyle>
          <a:p>
            <a:endParaRPr/>
          </a:p>
        </p:txBody>
      </p:sp>
      <p:sp>
        <p:nvSpPr>
          <p:cNvPr id="40" name="Shape 40"/>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311700" y="4230575"/>
            <a:ext cx="5998800" cy="605100"/>
          </a:xfrm>
          <a:prstGeom prst="rect">
            <a:avLst/>
          </a:prstGeom>
        </p:spPr>
        <p:txBody>
          <a:bodyPr wrap="square" lIns="91425" tIns="91425" rIns="91425" bIns="91425" anchor="ctr" anchorCtr="0"/>
          <a:lstStyle>
            <a:lvl1pPr lvl="0">
              <a:lnSpc>
                <a:spcPct val="100000"/>
              </a:lnSpc>
              <a:spcBef>
                <a:spcPts val="0"/>
              </a:spcBef>
              <a:spcAft>
                <a:spcPts val="0"/>
              </a:spcAft>
              <a:buNone/>
              <a:defRPr/>
            </a:lvl1pPr>
          </a:lstStyle>
          <a:p>
            <a:endParaRPr/>
          </a:p>
        </p:txBody>
      </p:sp>
      <p:sp>
        <p:nvSpPr>
          <p:cNvPr id="43" name="Shape 43"/>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311700" y="1106125"/>
            <a:ext cx="8520600" cy="1963500"/>
          </a:xfrm>
          <a:prstGeom prst="rect">
            <a:avLst/>
          </a:prstGeom>
        </p:spPr>
        <p:txBody>
          <a:bodyPr wrap="square" lIns="91425" tIns="91425" rIns="91425" bIns="91425" anchor="b" anchorCtr="0"/>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311700" y="3152225"/>
            <a:ext cx="8520600" cy="1300800"/>
          </a:xfrm>
          <a:prstGeom prst="rect">
            <a:avLst/>
          </a:prstGeom>
        </p:spPr>
        <p:txBody>
          <a:bodyPr wrap="square"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7" name="Shape 47"/>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8472458" y="4663217"/>
            <a:ext cx="548700" cy="393600"/>
          </a:xfrm>
          <a:prstGeom prst="rect">
            <a:avLst/>
          </a:prstGeom>
        </p:spPr>
        <p:txBody>
          <a:bodyPr wrap="square"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11700" y="445025"/>
            <a:ext cx="8520600" cy="572700"/>
          </a:xfrm>
          <a:prstGeom prst="rect">
            <a:avLst/>
          </a:prstGeom>
          <a:noFill/>
          <a:ln>
            <a:noFill/>
          </a:ln>
        </p:spPr>
        <p:txBody>
          <a:bodyPr wrap="square" lIns="91425" tIns="91425" rIns="91425" bIns="91425" anchor="t" anchorCtr="0"/>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311700" y="1152475"/>
            <a:ext cx="8520600" cy="3416400"/>
          </a:xfrm>
          <a:prstGeom prst="rect">
            <a:avLst/>
          </a:prstGeom>
          <a:noFill/>
          <a:ln>
            <a:noFill/>
          </a:ln>
        </p:spPr>
        <p:txBody>
          <a:bodyPr wrap="square" lIns="91425" tIns="91425" rIns="91425" bIns="91425" anchor="t" anchorCtr="0"/>
          <a:lstStyle>
            <a:lvl1pPr lvl="0">
              <a:lnSpc>
                <a:spcPct val="115000"/>
              </a:lnSpc>
              <a:spcBef>
                <a:spcPts val="0"/>
              </a:spcBef>
              <a:spcAft>
                <a:spcPts val="1600"/>
              </a:spcAft>
              <a:buClr>
                <a:schemeClr val="lt2"/>
              </a:buClr>
              <a:buSzPct val="100000"/>
              <a:buChar char="●"/>
              <a:defRPr sz="1800">
                <a:solidFill>
                  <a:schemeClr val="lt2"/>
                </a:solidFill>
              </a:defRPr>
            </a:lvl1pPr>
            <a:lvl2pPr lvl="1">
              <a:lnSpc>
                <a:spcPct val="115000"/>
              </a:lnSpc>
              <a:spcBef>
                <a:spcPts val="0"/>
              </a:spcBef>
              <a:spcAft>
                <a:spcPts val="1600"/>
              </a:spcAft>
              <a:buClr>
                <a:schemeClr val="lt2"/>
              </a:buClr>
              <a:buChar char="○"/>
              <a:defRPr>
                <a:solidFill>
                  <a:schemeClr val="lt2"/>
                </a:solidFill>
              </a:defRPr>
            </a:lvl2pPr>
            <a:lvl3pPr lvl="2">
              <a:lnSpc>
                <a:spcPct val="115000"/>
              </a:lnSpc>
              <a:spcBef>
                <a:spcPts val="0"/>
              </a:spcBef>
              <a:spcAft>
                <a:spcPts val="1600"/>
              </a:spcAft>
              <a:buClr>
                <a:schemeClr val="lt2"/>
              </a:buClr>
              <a:buChar char="■"/>
              <a:defRPr>
                <a:solidFill>
                  <a:schemeClr val="lt2"/>
                </a:solidFill>
              </a:defRPr>
            </a:lvl3pPr>
            <a:lvl4pPr lvl="3">
              <a:lnSpc>
                <a:spcPct val="115000"/>
              </a:lnSpc>
              <a:spcBef>
                <a:spcPts val="0"/>
              </a:spcBef>
              <a:spcAft>
                <a:spcPts val="1600"/>
              </a:spcAft>
              <a:buClr>
                <a:schemeClr val="lt2"/>
              </a:buClr>
              <a:buChar char="●"/>
              <a:defRPr>
                <a:solidFill>
                  <a:schemeClr val="lt2"/>
                </a:solidFill>
              </a:defRPr>
            </a:lvl4pPr>
            <a:lvl5pPr lvl="4">
              <a:lnSpc>
                <a:spcPct val="115000"/>
              </a:lnSpc>
              <a:spcBef>
                <a:spcPts val="0"/>
              </a:spcBef>
              <a:spcAft>
                <a:spcPts val="1600"/>
              </a:spcAft>
              <a:buClr>
                <a:schemeClr val="lt2"/>
              </a:buClr>
              <a:buChar char="○"/>
              <a:defRPr>
                <a:solidFill>
                  <a:schemeClr val="lt2"/>
                </a:solidFill>
              </a:defRPr>
            </a:lvl5pPr>
            <a:lvl6pPr lvl="5">
              <a:lnSpc>
                <a:spcPct val="115000"/>
              </a:lnSpc>
              <a:spcBef>
                <a:spcPts val="0"/>
              </a:spcBef>
              <a:spcAft>
                <a:spcPts val="1600"/>
              </a:spcAft>
              <a:buClr>
                <a:schemeClr val="lt2"/>
              </a:buClr>
              <a:buChar char="■"/>
              <a:defRPr>
                <a:solidFill>
                  <a:schemeClr val="lt2"/>
                </a:solidFill>
              </a:defRPr>
            </a:lvl6pPr>
            <a:lvl7pPr lvl="6">
              <a:lnSpc>
                <a:spcPct val="115000"/>
              </a:lnSpc>
              <a:spcBef>
                <a:spcPts val="0"/>
              </a:spcBef>
              <a:spcAft>
                <a:spcPts val="1600"/>
              </a:spcAft>
              <a:buClr>
                <a:schemeClr val="lt2"/>
              </a:buClr>
              <a:buChar char="●"/>
              <a:defRPr>
                <a:solidFill>
                  <a:schemeClr val="lt2"/>
                </a:solidFill>
              </a:defRPr>
            </a:lvl7pPr>
            <a:lvl8pPr lvl="7">
              <a:lnSpc>
                <a:spcPct val="115000"/>
              </a:lnSpc>
              <a:spcBef>
                <a:spcPts val="0"/>
              </a:spcBef>
              <a:spcAft>
                <a:spcPts val="1600"/>
              </a:spcAft>
              <a:buClr>
                <a:schemeClr val="lt2"/>
              </a:buClr>
              <a:buChar char="○"/>
              <a:defRPr>
                <a:solidFill>
                  <a:schemeClr val="lt2"/>
                </a:solidFill>
              </a:defRPr>
            </a:lvl8pPr>
            <a:lvl9pPr lvl="8">
              <a:lnSpc>
                <a:spcPct val="115000"/>
              </a:lnSpc>
              <a:spcBef>
                <a:spcPts val="0"/>
              </a:spcBef>
              <a:spcAft>
                <a:spcPts val="1600"/>
              </a:spcAft>
              <a:buClr>
                <a:schemeClr val="lt2"/>
              </a:buClr>
              <a:buChar char="■"/>
              <a:defRPr>
                <a:solidFill>
                  <a:schemeClr val="lt2"/>
                </a:solidFill>
              </a:defRPr>
            </a:lvl9pPr>
          </a:lstStyle>
          <a:p>
            <a:endParaRPr/>
          </a:p>
        </p:txBody>
      </p:sp>
      <p:sp>
        <p:nvSpPr>
          <p:cNvPr id="8" name="Shape 8"/>
          <p:cNvSpPr txBox="1">
            <a:spLocks noGrp="1"/>
          </p:cNvSpPr>
          <p:nvPr>
            <p:ph type="sldNum" idx="12"/>
          </p:nvPr>
        </p:nvSpPr>
        <p:spPr>
          <a:xfrm>
            <a:off x="8472458" y="4663217"/>
            <a:ext cx="548700" cy="393600"/>
          </a:xfrm>
          <a:prstGeom prst="rect">
            <a:avLst/>
          </a:prstGeom>
          <a:noFill/>
          <a:ln>
            <a:noFill/>
          </a:ln>
        </p:spPr>
        <p:txBody>
          <a:bodyPr wrap="square" lIns="91425" tIns="91425" rIns="91425" bIns="91425" anchor="ctr" anchorCtr="0">
            <a:noAutofit/>
          </a:bodyPr>
          <a:lstStyle/>
          <a:p>
            <a:pPr lvl="0" algn="r">
              <a:spcBef>
                <a:spcPts val="0"/>
              </a:spcBef>
              <a:buNone/>
            </a:pPr>
            <a:fld id="{00000000-1234-1234-1234-123412341234}" type="slidenum">
              <a:rPr lang="en" sz="1000">
                <a:solidFill>
                  <a:schemeClr val="lt2"/>
                </a:solidFill>
              </a:rPr>
              <a:t>‹#›</a:t>
            </a:fld>
            <a:endParaRPr lang="en" sz="1000">
              <a:solidFill>
                <a:schemeClr val="lt2"/>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335190/English_Appendix_2_-_Vocabulary_grammar_and_punctuation.pdf"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www.bbc.co.uk/bitesize/ks1/literacy/making_sentences/play/"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www.bbc.co.uk/bitesize/ks1/literacy/joining_words/play/"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hyperlink" Target="http://learnenglish.britishcouncil.org/en/english-grammar"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hyperlink" Target="https://oxforddictionaries.com/words/spelling" TargetMode="External"/><Relationship Id="rId5" Type="http://schemas.openxmlformats.org/officeDocument/2006/relationships/hyperlink" Target="https://oxforddictionaries.com/words/grammar" TargetMode="External"/><Relationship Id="rId4" Type="http://schemas.openxmlformats.org/officeDocument/2006/relationships/hyperlink" Target="http://oxforddictionaries.com/words/punctuation"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Shape 54"/>
          <p:cNvSpPr txBox="1">
            <a:spLocks noGrp="1"/>
          </p:cNvSpPr>
          <p:nvPr>
            <p:ph type="ctrTitle"/>
          </p:nvPr>
        </p:nvSpPr>
        <p:spPr>
          <a:xfrm>
            <a:off x="311708" y="744575"/>
            <a:ext cx="8520600" cy="2052600"/>
          </a:xfrm>
          <a:prstGeom prst="rect">
            <a:avLst/>
          </a:prstGeom>
        </p:spPr>
        <p:txBody>
          <a:bodyPr wrap="square" lIns="91425" tIns="91425" rIns="91425" bIns="91425" anchor="b" anchorCtr="0">
            <a:noAutofit/>
          </a:bodyPr>
          <a:lstStyle/>
          <a:p>
            <a:pPr lvl="0">
              <a:spcBef>
                <a:spcPts val="0"/>
              </a:spcBef>
              <a:buNone/>
            </a:pPr>
            <a:r>
              <a:rPr lang="en"/>
              <a:t>Grammar, vocabulary, punctuation and the new curriculum</a:t>
            </a:r>
          </a:p>
        </p:txBody>
      </p:sp>
      <p:sp>
        <p:nvSpPr>
          <p:cNvPr id="55" name="Shape 55"/>
          <p:cNvSpPr txBox="1">
            <a:spLocks noGrp="1"/>
          </p:cNvSpPr>
          <p:nvPr>
            <p:ph type="subTitle" idx="1"/>
          </p:nvPr>
        </p:nvSpPr>
        <p:spPr>
          <a:xfrm>
            <a:off x="311700" y="2834125"/>
            <a:ext cx="8520600" cy="792600"/>
          </a:xfrm>
          <a:prstGeom prst="rect">
            <a:avLst/>
          </a:prstGeom>
        </p:spPr>
        <p:txBody>
          <a:bodyPr wrap="square" lIns="91425" tIns="91425" rIns="91425" bIns="91425" anchor="t" anchorCtr="0">
            <a:noAutofit/>
          </a:bodyPr>
          <a:lstStyle/>
          <a:p>
            <a:pPr lvl="0">
              <a:spcBef>
                <a:spcPts val="0"/>
              </a:spcBef>
              <a:buNone/>
            </a:pPr>
            <a:endParaRPr/>
          </a:p>
        </p:txBody>
      </p:sp>
      <p:pic>
        <p:nvPicPr>
          <p:cNvPr id="56" name="Shape 56" descr="Image result for confused child working"/>
          <p:cNvPicPr preferRelativeResize="0"/>
          <p:nvPr/>
        </p:nvPicPr>
        <p:blipFill>
          <a:blip r:embed="rId3">
            <a:alphaModFix/>
          </a:blip>
          <a:stretch>
            <a:fillRect/>
          </a:stretch>
        </p:blipFill>
        <p:spPr>
          <a:xfrm>
            <a:off x="0" y="2406825"/>
            <a:ext cx="3012350" cy="2793275"/>
          </a:xfrm>
          <a:prstGeom prst="rect">
            <a:avLst/>
          </a:prstGeom>
          <a:noFill/>
          <a:ln>
            <a:noFill/>
          </a:ln>
        </p:spPr>
      </p:pic>
      <p:pic>
        <p:nvPicPr>
          <p:cNvPr id="57" name="Shape 57" descr="Image result for confused child working"/>
          <p:cNvPicPr preferRelativeResize="0"/>
          <p:nvPr/>
        </p:nvPicPr>
        <p:blipFill>
          <a:blip r:embed="rId4">
            <a:alphaModFix/>
          </a:blip>
          <a:stretch>
            <a:fillRect/>
          </a:stretch>
        </p:blipFill>
        <p:spPr>
          <a:xfrm>
            <a:off x="6452125" y="2406825"/>
            <a:ext cx="2691875" cy="26918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Shape 62"/>
          <p:cNvSpPr txBox="1">
            <a:spLocks noGrp="1"/>
          </p:cNvSpPr>
          <p:nvPr>
            <p:ph type="ctrTitle"/>
          </p:nvPr>
        </p:nvSpPr>
        <p:spPr>
          <a:xfrm>
            <a:off x="311708" y="744575"/>
            <a:ext cx="8520600" cy="2052600"/>
          </a:xfrm>
          <a:prstGeom prst="rect">
            <a:avLst/>
          </a:prstGeom>
        </p:spPr>
        <p:txBody>
          <a:bodyPr wrap="square" lIns="91425" tIns="91425" rIns="91425" bIns="91425" anchor="b" anchorCtr="0">
            <a:noAutofit/>
          </a:bodyPr>
          <a:lstStyle/>
          <a:p>
            <a:pPr lvl="0">
              <a:spcBef>
                <a:spcPts val="0"/>
              </a:spcBef>
              <a:buNone/>
            </a:pPr>
            <a:r>
              <a:rPr lang="en"/>
              <a:t>Why do we need to punctuate?</a:t>
            </a:r>
          </a:p>
        </p:txBody>
      </p:sp>
      <p:sp>
        <p:nvSpPr>
          <p:cNvPr id="63" name="Shape 63"/>
          <p:cNvSpPr txBox="1">
            <a:spLocks noGrp="1"/>
          </p:cNvSpPr>
          <p:nvPr>
            <p:ph type="subTitle" idx="1"/>
          </p:nvPr>
        </p:nvSpPr>
        <p:spPr>
          <a:xfrm>
            <a:off x="311700" y="2834125"/>
            <a:ext cx="8520600" cy="7926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Shape 68"/>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69" name="Shape 69"/>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70" name="Shape 70"/>
          <p:cNvPicPr preferRelativeResize="0"/>
          <p:nvPr/>
        </p:nvPicPr>
        <p:blipFill>
          <a:blip r:embed="rId3">
            <a:alphaModFix/>
          </a:blip>
          <a:stretch>
            <a:fillRect/>
          </a:stretch>
        </p:blipFill>
        <p:spPr>
          <a:xfrm>
            <a:off x="2101900" y="0"/>
            <a:ext cx="5563900" cy="5034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Shape 75"/>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76" name="Shape 76"/>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77" name="Shape 77"/>
          <p:cNvPicPr preferRelativeResize="0"/>
          <p:nvPr/>
        </p:nvPicPr>
        <p:blipFill>
          <a:blip r:embed="rId3">
            <a:alphaModFix/>
          </a:blip>
          <a:stretch>
            <a:fillRect/>
          </a:stretch>
        </p:blipFill>
        <p:spPr>
          <a:xfrm>
            <a:off x="1770699" y="0"/>
            <a:ext cx="5602603"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Shape 82"/>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83" name="Shape 83"/>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84" name="Shape 84" descr="Image result for punctuation saves lives"/>
          <p:cNvPicPr preferRelativeResize="0"/>
          <p:nvPr/>
        </p:nvPicPr>
        <p:blipFill>
          <a:blip r:embed="rId3">
            <a:alphaModFix/>
          </a:blip>
          <a:stretch>
            <a:fillRect/>
          </a:stretch>
        </p:blipFill>
        <p:spPr>
          <a:xfrm>
            <a:off x="1549550" y="-70175"/>
            <a:ext cx="5745325" cy="54170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Shape 89"/>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90" name="Shape 90"/>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91" name="Shape 91" descr="Image result for punctuation saves lives"/>
          <p:cNvPicPr preferRelativeResize="0"/>
          <p:nvPr/>
        </p:nvPicPr>
        <p:blipFill>
          <a:blip r:embed="rId3">
            <a:alphaModFix/>
          </a:blip>
          <a:stretch>
            <a:fillRect/>
          </a:stretch>
        </p:blipFill>
        <p:spPr>
          <a:xfrm>
            <a:off x="2303775" y="-996850"/>
            <a:ext cx="4954000" cy="6226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Shape 96"/>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97" name="Shape 97"/>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98" name="Shape 98" descr="Image result for punctuation saves lives"/>
          <p:cNvPicPr preferRelativeResize="0"/>
          <p:nvPr/>
        </p:nvPicPr>
        <p:blipFill>
          <a:blip r:embed="rId3">
            <a:alphaModFix/>
          </a:blip>
          <a:stretch>
            <a:fillRect/>
          </a:stretch>
        </p:blipFill>
        <p:spPr>
          <a:xfrm>
            <a:off x="943700" y="152400"/>
            <a:ext cx="7483952" cy="4991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Shape 103"/>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104" name="Shape 104"/>
          <p:cNvPicPr preferRelativeResize="0"/>
          <p:nvPr/>
        </p:nvPicPr>
        <p:blipFill>
          <a:blip r:embed="rId3">
            <a:alphaModFix/>
          </a:blip>
          <a:stretch>
            <a:fillRect/>
          </a:stretch>
        </p:blipFill>
        <p:spPr>
          <a:xfrm>
            <a:off x="0" y="213900"/>
            <a:ext cx="9144000" cy="4598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r>
              <a:rPr lang="en"/>
              <a:t>Children are tested on spelling, punctuation and grammar when they are in Years 2 and 6.</a:t>
            </a:r>
          </a:p>
        </p:txBody>
      </p:sp>
      <p:sp>
        <p:nvSpPr>
          <p:cNvPr id="110" name="Shape 110"/>
          <p:cNvSpPr txBox="1">
            <a:spLocks noGrp="1"/>
          </p:cNvSpPr>
          <p:nvPr>
            <p:ph type="body" idx="1"/>
          </p:nvPr>
        </p:nvSpPr>
        <p:spPr>
          <a:xfrm>
            <a:off x="311700" y="445025"/>
            <a:ext cx="8520600" cy="4123800"/>
          </a:xfrm>
          <a:prstGeom prst="rect">
            <a:avLst/>
          </a:prstGeom>
        </p:spPr>
        <p:txBody>
          <a:bodyPr wrap="square" lIns="91425" tIns="91425" rIns="91425" bIns="91425" anchor="t" anchorCtr="0">
            <a:noAutofit/>
          </a:bodyPr>
          <a:lstStyle/>
          <a:p>
            <a:pPr lvl="0">
              <a:spcBef>
                <a:spcPts val="0"/>
              </a:spcBef>
              <a:buNone/>
            </a:pPr>
            <a:endParaRPr/>
          </a:p>
        </p:txBody>
      </p:sp>
      <p:pic>
        <p:nvPicPr>
          <p:cNvPr id="111" name="Shape 111" descr="Image result for 2017 spag test ks1"/>
          <p:cNvPicPr preferRelativeResize="0"/>
          <p:nvPr/>
        </p:nvPicPr>
        <p:blipFill>
          <a:blip r:embed="rId3">
            <a:alphaModFix/>
          </a:blip>
          <a:stretch>
            <a:fillRect/>
          </a:stretch>
        </p:blipFill>
        <p:spPr>
          <a:xfrm>
            <a:off x="6300075" y="1409500"/>
            <a:ext cx="2683200" cy="3462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311700" y="321475"/>
            <a:ext cx="8832300" cy="4821900"/>
          </a:xfrm>
          <a:prstGeom prst="rect">
            <a:avLst/>
          </a:prstGeom>
        </p:spPr>
        <p:txBody>
          <a:bodyPr wrap="square" lIns="91425" tIns="91425" rIns="91425" bIns="91425" anchor="t" anchorCtr="0">
            <a:noAutofit/>
          </a:bodyPr>
          <a:lstStyle/>
          <a:p>
            <a:pPr lvl="0">
              <a:spcBef>
                <a:spcPts val="0"/>
              </a:spcBef>
              <a:buNone/>
            </a:pPr>
            <a:r>
              <a:rPr lang="en"/>
              <a:t>Children in Year 2 (aged 6-7) and Year 6 (aged 10 and 11) will still sit tests in reading, maths and spelling, punctuation and grammar. The tests are more demanding than previous years, with more expected of pupils.</a:t>
            </a:r>
          </a:p>
          <a:p>
            <a:pPr lvl="0">
              <a:spcBef>
                <a:spcPts val="0"/>
              </a:spcBef>
              <a:buNone/>
            </a:pPr>
            <a:r>
              <a:rPr lang="en"/>
              <a:t>Until recently, SATs tests were graded on levels - for example Level 4 was the expected level for children finishing primary school. But these national curriculum levels have been scrapped and instead parents are given their child's raw score (the actual number of marks they get) and whether they have reached the national average and are ‘age related’ or not.</a:t>
            </a:r>
          </a:p>
          <a:p>
            <a:pPr lvl="0">
              <a:spcBef>
                <a:spcPts val="0"/>
              </a:spcBef>
              <a:buNone/>
            </a:pPr>
            <a:r>
              <a:rPr lang="en"/>
              <a:t>Year 6 SATs are largely marked externally, while Year 2 SATs will still be marked by teachers at the school. Children who do not reach the expected level in their Key Stage 2 tests at the of primary will be expected to re-sit tests when they go on to secondary school. </a:t>
            </a:r>
          </a:p>
          <a:p>
            <a:pPr lvl="0">
              <a:spcBef>
                <a:spcPts val="0"/>
              </a:spcBef>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r>
              <a:rPr lang="en"/>
              <a:t>So what exactly is it your child is expected to learn?</a:t>
            </a:r>
          </a:p>
        </p:txBody>
      </p:sp>
      <p:sp>
        <p:nvSpPr>
          <p:cNvPr id="122" name="Shape 122"/>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b="1">
              <a:solidFill>
                <a:srgbClr val="FF0000"/>
              </a:solidFill>
            </a:endParaRPr>
          </a:p>
        </p:txBody>
      </p:sp>
      <p:pic>
        <p:nvPicPr>
          <p:cNvPr id="123" name="Shape 123" descr="Image result for confused parent being asked about homework"/>
          <p:cNvPicPr preferRelativeResize="0"/>
          <p:nvPr/>
        </p:nvPicPr>
        <p:blipFill>
          <a:blip r:embed="rId3">
            <a:alphaModFix/>
          </a:blip>
          <a:stretch>
            <a:fillRect/>
          </a:stretch>
        </p:blipFill>
        <p:spPr>
          <a:xfrm>
            <a:off x="1702275" y="1221350"/>
            <a:ext cx="5530525" cy="36375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Shape 128"/>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r>
              <a:rPr lang="en" u="sng">
                <a:solidFill>
                  <a:schemeClr val="hlink"/>
                </a:solidFill>
                <a:hlinkClick r:id="rId3"/>
              </a:rPr>
              <a:t>https://www.gov.uk/government/uploads/system/uploads/attachment_data/file/335190/English_Appendix_2_-_Vocabulary_grammar_and_punctuation.pdf</a:t>
            </a:r>
          </a:p>
          <a:p>
            <a:pPr lvl="0">
              <a:spcBef>
                <a:spcPts val="0"/>
              </a:spcBef>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r>
              <a:rPr lang="en"/>
              <a:t>YEAR 1 Content to be taught</a:t>
            </a:r>
          </a:p>
        </p:txBody>
      </p:sp>
      <p:sp>
        <p:nvSpPr>
          <p:cNvPr id="134" name="Shape 134"/>
          <p:cNvSpPr txBox="1">
            <a:spLocks noGrp="1"/>
          </p:cNvSpPr>
          <p:nvPr>
            <p:ph type="body" idx="1"/>
          </p:nvPr>
        </p:nvSpPr>
        <p:spPr>
          <a:xfrm>
            <a:off x="311700" y="1152475"/>
            <a:ext cx="8520600" cy="3644700"/>
          </a:xfrm>
          <a:prstGeom prst="rect">
            <a:avLst/>
          </a:prstGeom>
        </p:spPr>
        <p:txBody>
          <a:bodyPr wrap="square" lIns="91425" tIns="91425" rIns="91425" bIns="91425" anchor="t" anchorCtr="0">
            <a:noAutofit/>
          </a:bodyPr>
          <a:lstStyle/>
          <a:p>
            <a:pPr marL="457200" lvl="0" indent="-228600" rtl="0">
              <a:spcBef>
                <a:spcPts val="0"/>
              </a:spcBef>
              <a:buChar char="●"/>
            </a:pPr>
            <a:r>
              <a:rPr lang="en"/>
              <a:t>The suffixes -s and -es, -ing, -ed, -er and -est</a:t>
            </a:r>
          </a:p>
          <a:p>
            <a:pPr marL="457200" lvl="0" indent="-228600" rtl="0">
              <a:spcBef>
                <a:spcPts val="0"/>
              </a:spcBef>
              <a:buChar char="●"/>
            </a:pPr>
            <a:r>
              <a:rPr lang="en"/>
              <a:t>The prefix un- to change the meanings of verbs and adjectives</a:t>
            </a:r>
          </a:p>
          <a:p>
            <a:pPr marL="457200" lvl="0" indent="-228600" rtl="0">
              <a:spcBef>
                <a:spcPts val="0"/>
              </a:spcBef>
              <a:buChar char="●"/>
            </a:pPr>
            <a:r>
              <a:rPr lang="en"/>
              <a:t>Learning how to join words to form sentences</a:t>
            </a:r>
          </a:p>
          <a:p>
            <a:pPr marL="457200" lvl="0" indent="-228600" rtl="0">
              <a:spcBef>
                <a:spcPts val="0"/>
              </a:spcBef>
              <a:buChar char="●"/>
            </a:pPr>
            <a:r>
              <a:rPr lang="en"/>
              <a:t>Joining words and clauses with the conjunction ‘and’</a:t>
            </a:r>
          </a:p>
          <a:p>
            <a:pPr marL="457200" lvl="0" indent="-228600" rtl="0">
              <a:spcBef>
                <a:spcPts val="0"/>
              </a:spcBef>
              <a:buChar char="●"/>
            </a:pPr>
            <a:r>
              <a:rPr lang="en"/>
              <a:t>Sequencing sentences to form short narratives</a:t>
            </a:r>
          </a:p>
          <a:p>
            <a:pPr marL="457200" lvl="0" indent="-228600" rtl="0">
              <a:spcBef>
                <a:spcPts val="0"/>
              </a:spcBef>
              <a:buChar char="●"/>
            </a:pPr>
            <a:r>
              <a:rPr lang="en"/>
              <a:t>The use of capital letters, full stops, question and exclamation marks to demarcate sentences</a:t>
            </a:r>
          </a:p>
          <a:p>
            <a:pPr marL="457200" lvl="0" indent="-228600" rtl="0">
              <a:spcBef>
                <a:spcPts val="0"/>
              </a:spcBef>
              <a:buChar char="●"/>
            </a:pPr>
            <a:r>
              <a:rPr lang="en"/>
              <a:t>Use capital letters for names and the pronoun ‘I’</a:t>
            </a:r>
          </a:p>
          <a:p>
            <a:pPr marL="457200" lvl="0" indent="-228600" rtl="0">
              <a:spcBef>
                <a:spcPts val="0"/>
              </a:spcBef>
              <a:buChar char="●"/>
            </a:pPr>
            <a:r>
              <a:rPr lang="en"/>
              <a:t>Spelling common exception words</a:t>
            </a:r>
          </a:p>
          <a:p>
            <a:pPr marL="457200" lvl="0" indent="-228600" rtl="0">
              <a:spcBef>
                <a:spcPts val="0"/>
              </a:spcBef>
              <a:buChar char="●"/>
            </a:pPr>
            <a:r>
              <a:rPr lang="en"/>
              <a:t>Use the terminology </a:t>
            </a:r>
            <a:r>
              <a:rPr lang="en" i="1"/>
              <a:t>letter, capital letter, word, singular, plural, sentence, punctuation, full stop, question mark, exclamation mark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Shape 139"/>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140" name="Shape 140"/>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r>
              <a:rPr lang="en" u="sng">
                <a:solidFill>
                  <a:schemeClr val="accent5"/>
                </a:solidFill>
                <a:hlinkClick r:id="rId3"/>
              </a:rPr>
              <a:t>http://www.bbc.co.uk/bitesize/ks1/literacy/making_sentences/play/</a:t>
            </a:r>
          </a:p>
          <a:p>
            <a:pPr lvl="0">
              <a:spcBef>
                <a:spcPts val="0"/>
              </a:spcBef>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Shape 145"/>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146" name="Shape 146"/>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147" name="Shape 147"/>
          <p:cNvPicPr preferRelativeResize="0"/>
          <p:nvPr/>
        </p:nvPicPr>
        <p:blipFill>
          <a:blip r:embed="rId3">
            <a:alphaModFix/>
          </a:blip>
          <a:stretch>
            <a:fillRect/>
          </a:stretch>
        </p:blipFill>
        <p:spPr>
          <a:xfrm>
            <a:off x="1019859" y="0"/>
            <a:ext cx="7104281" cy="5143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Shape 152"/>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153" name="Shape 153"/>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154" name="Shape 154"/>
          <p:cNvPicPr preferRelativeResize="0"/>
          <p:nvPr/>
        </p:nvPicPr>
        <p:blipFill>
          <a:blip r:embed="rId3">
            <a:alphaModFix/>
          </a:blip>
          <a:stretch>
            <a:fillRect/>
          </a:stretch>
        </p:blipFill>
        <p:spPr>
          <a:xfrm>
            <a:off x="1297214" y="0"/>
            <a:ext cx="6549571" cy="51434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Shape 159"/>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r>
              <a:rPr lang="en"/>
              <a:t>YEAR 2  Content to be taught</a:t>
            </a:r>
          </a:p>
        </p:txBody>
      </p:sp>
      <p:sp>
        <p:nvSpPr>
          <p:cNvPr id="160" name="Shape 160"/>
          <p:cNvSpPr txBox="1">
            <a:spLocks noGrp="1"/>
          </p:cNvSpPr>
          <p:nvPr>
            <p:ph type="body" idx="1"/>
          </p:nvPr>
        </p:nvSpPr>
        <p:spPr>
          <a:xfrm>
            <a:off x="311700" y="1017725"/>
            <a:ext cx="8520600" cy="3866100"/>
          </a:xfrm>
          <a:prstGeom prst="rect">
            <a:avLst/>
          </a:prstGeom>
        </p:spPr>
        <p:txBody>
          <a:bodyPr wrap="square" lIns="91425" tIns="91425" rIns="91425" bIns="91425" anchor="t" anchorCtr="0">
            <a:noAutofit/>
          </a:bodyPr>
          <a:lstStyle/>
          <a:p>
            <a:pPr marL="457200" lvl="0" indent="-228600" rtl="0">
              <a:spcBef>
                <a:spcPts val="0"/>
              </a:spcBef>
            </a:pPr>
            <a:r>
              <a:rPr lang="en"/>
              <a:t>Suffixes -ness, -er, -ful, -less, -er, -est, -ly</a:t>
            </a:r>
          </a:p>
          <a:p>
            <a:pPr marL="457200" lvl="0" indent="-228600" rtl="0">
              <a:spcBef>
                <a:spcPts val="0"/>
              </a:spcBef>
            </a:pPr>
            <a:r>
              <a:rPr lang="en"/>
              <a:t>Compound words eg. football, handbag</a:t>
            </a:r>
          </a:p>
          <a:p>
            <a:pPr marL="457200" lvl="0" indent="-228600" rtl="0">
              <a:spcBef>
                <a:spcPts val="0"/>
              </a:spcBef>
            </a:pPr>
            <a:r>
              <a:rPr lang="en"/>
              <a:t>Subordinating conjunctions </a:t>
            </a:r>
            <a:r>
              <a:rPr lang="en" i="1"/>
              <a:t>when, if, that</a:t>
            </a:r>
          </a:p>
          <a:p>
            <a:pPr marL="457200" lvl="0" indent="-228600" rtl="0">
              <a:spcBef>
                <a:spcPts val="0"/>
              </a:spcBef>
            </a:pPr>
            <a:r>
              <a:rPr lang="en"/>
              <a:t>Coordinating conjunctions</a:t>
            </a:r>
            <a:r>
              <a:rPr lang="en" i="1"/>
              <a:t> and, or, but</a:t>
            </a:r>
          </a:p>
          <a:p>
            <a:pPr marL="457200" lvl="0" indent="-228600" rtl="0">
              <a:spcBef>
                <a:spcPts val="0"/>
              </a:spcBef>
            </a:pPr>
            <a:r>
              <a:rPr lang="en"/>
              <a:t>Expanded noun phrases eg. The blue butterfly.</a:t>
            </a:r>
          </a:p>
          <a:p>
            <a:pPr marL="457200" lvl="0" indent="-228600" rtl="0">
              <a:spcBef>
                <a:spcPts val="0"/>
              </a:spcBef>
            </a:pPr>
            <a:r>
              <a:rPr lang="en"/>
              <a:t>The correct choice and consistent use of the present and past tense.</a:t>
            </a:r>
          </a:p>
          <a:p>
            <a:pPr marL="457200" lvl="0" indent="-228600" rtl="0">
              <a:spcBef>
                <a:spcPts val="0"/>
              </a:spcBef>
            </a:pPr>
            <a:r>
              <a:rPr lang="en"/>
              <a:t>The use of the progressive form in past and present tenses eg. She is sunbathing.  He was shouting.</a:t>
            </a:r>
          </a:p>
          <a:p>
            <a:pPr marL="457200" lvl="0" indent="-228600" rtl="0">
              <a:spcBef>
                <a:spcPts val="0"/>
              </a:spcBef>
            </a:pPr>
            <a:r>
              <a:rPr lang="en"/>
              <a:t>Punctuation learnt in year 1 plus commas to separate items in a list.</a:t>
            </a:r>
          </a:p>
          <a:p>
            <a:pPr marL="457200" lvl="0" indent="-228600" rtl="0">
              <a:spcBef>
                <a:spcPts val="0"/>
              </a:spcBef>
            </a:pPr>
            <a:r>
              <a:rPr lang="en"/>
              <a:t>Apostrophes in contractions eg. couldn’t, and to show singular possession in nouns eg. The boy’s bag.</a:t>
            </a:r>
          </a:p>
          <a:p>
            <a:pPr marL="457200" lvl="0" indent="-317500">
              <a:spcBef>
                <a:spcPts val="0"/>
              </a:spcBef>
              <a:buSzPct val="100000"/>
            </a:pPr>
            <a:r>
              <a:rPr lang="en"/>
              <a:t>Terminology </a:t>
            </a:r>
            <a:r>
              <a:rPr lang="en" i="1"/>
              <a:t>noun, noun phrase, compound, suffix, adjective, adverb, verb, tense (past and present), apostrophe, comma</a:t>
            </a:r>
            <a:r>
              <a:rPr lang="en" sz="1400" i="1"/>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Shape 165"/>
          <p:cNvSpPr txBox="1">
            <a:spLocks noGrp="1"/>
          </p:cNvSpPr>
          <p:nvPr>
            <p:ph type="body" idx="1"/>
          </p:nvPr>
        </p:nvSpPr>
        <p:spPr>
          <a:xfrm>
            <a:off x="311700" y="284375"/>
            <a:ext cx="8520600" cy="4673700"/>
          </a:xfrm>
          <a:prstGeom prst="rect">
            <a:avLst/>
          </a:prstGeom>
        </p:spPr>
        <p:txBody>
          <a:bodyPr wrap="square" lIns="91425" tIns="91425" rIns="91425" bIns="91425" anchor="t" anchorCtr="0">
            <a:noAutofit/>
          </a:bodyPr>
          <a:lstStyle/>
          <a:p>
            <a:pPr lvl="0">
              <a:spcBef>
                <a:spcPts val="0"/>
              </a:spcBef>
              <a:buNone/>
            </a:pPr>
            <a:endParaRPr/>
          </a:p>
        </p:txBody>
      </p:sp>
      <p:pic>
        <p:nvPicPr>
          <p:cNvPr id="166" name="Shape 166"/>
          <p:cNvPicPr preferRelativeResize="0"/>
          <p:nvPr/>
        </p:nvPicPr>
        <p:blipFill>
          <a:blip r:embed="rId3">
            <a:alphaModFix/>
          </a:blip>
          <a:stretch>
            <a:fillRect/>
          </a:stretch>
        </p:blipFill>
        <p:spPr>
          <a:xfrm>
            <a:off x="1186949" y="0"/>
            <a:ext cx="6602475" cy="5143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Shape 171"/>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172" name="Shape 172"/>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r>
              <a:rPr lang="en"/>
              <a:t>We use lots of games and fun activities to teach SPAG activities</a:t>
            </a:r>
          </a:p>
          <a:p>
            <a:pPr lvl="0">
              <a:spcBef>
                <a:spcPts val="0"/>
              </a:spcBef>
              <a:buNone/>
            </a:pPr>
            <a:r>
              <a:rPr lang="en" u="sng">
                <a:solidFill>
                  <a:schemeClr val="hlink"/>
                </a:solidFill>
                <a:hlinkClick r:id="rId3"/>
              </a:rPr>
              <a:t>http://www.besize/ks1/literacy/joining_words/play/bc.co.uk/bit</a:t>
            </a:r>
          </a:p>
          <a:p>
            <a:pPr lvl="0">
              <a:spcBef>
                <a:spcPts val="0"/>
              </a:spcBef>
              <a:buNone/>
            </a:pPr>
            <a:r>
              <a:rPr lang="en" sz="1100">
                <a:solidFill>
                  <a:srgbClr val="000000"/>
                </a:solidFill>
              </a:rPr>
              <a:t>year 2</a:t>
            </a:r>
          </a:p>
          <a:p>
            <a:pPr lvl="0">
              <a:spcBef>
                <a:spcPts val="0"/>
              </a:spcBef>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Shape 177"/>
          <p:cNvSpPr txBox="1">
            <a:spLocks noGrp="1"/>
          </p:cNvSpPr>
          <p:nvPr>
            <p:ph type="title"/>
          </p:nvPr>
        </p:nvSpPr>
        <p:spPr>
          <a:xfrm>
            <a:off x="311700" y="445025"/>
            <a:ext cx="8520600" cy="333900"/>
          </a:xfrm>
          <a:prstGeom prst="rect">
            <a:avLst/>
          </a:prstGeom>
        </p:spPr>
        <p:txBody>
          <a:bodyPr wrap="square" lIns="91425" tIns="91425" rIns="91425" bIns="91425" anchor="t" anchorCtr="0">
            <a:noAutofit/>
          </a:bodyPr>
          <a:lstStyle/>
          <a:p>
            <a:pPr lvl="0">
              <a:spcBef>
                <a:spcPts val="0"/>
              </a:spcBef>
              <a:buNone/>
            </a:pPr>
            <a:r>
              <a:rPr lang="en" sz="1800"/>
              <a:t>YEAR 3  Content to be taught</a:t>
            </a:r>
          </a:p>
        </p:txBody>
      </p:sp>
      <p:sp>
        <p:nvSpPr>
          <p:cNvPr id="178" name="Shape 178"/>
          <p:cNvSpPr txBox="1">
            <a:spLocks noGrp="1"/>
          </p:cNvSpPr>
          <p:nvPr>
            <p:ph type="body" idx="1"/>
          </p:nvPr>
        </p:nvSpPr>
        <p:spPr>
          <a:xfrm>
            <a:off x="311700" y="914950"/>
            <a:ext cx="8520600" cy="4290300"/>
          </a:xfrm>
          <a:prstGeom prst="rect">
            <a:avLst/>
          </a:prstGeom>
        </p:spPr>
        <p:txBody>
          <a:bodyPr wrap="square" lIns="91425" tIns="91425" rIns="91425" bIns="91425" anchor="t" anchorCtr="0">
            <a:noAutofit/>
          </a:bodyPr>
          <a:lstStyle/>
          <a:p>
            <a:pPr lvl="0" rtl="0">
              <a:lnSpc>
                <a:spcPct val="100000"/>
              </a:lnSpc>
              <a:spcBef>
                <a:spcPts val="0"/>
              </a:spcBef>
              <a:buNone/>
            </a:pPr>
            <a:r>
              <a:rPr lang="en" sz="1400"/>
              <a:t>Prefixes anti- , auto- , super-</a:t>
            </a:r>
          </a:p>
          <a:p>
            <a:pPr lvl="0" rtl="0">
              <a:lnSpc>
                <a:spcPct val="100000"/>
              </a:lnSpc>
              <a:spcBef>
                <a:spcPts val="0"/>
              </a:spcBef>
              <a:buNone/>
            </a:pPr>
            <a:r>
              <a:rPr lang="en" sz="1400"/>
              <a:t>Use ‘a’ and ‘an’ correctly</a:t>
            </a:r>
          </a:p>
          <a:p>
            <a:pPr lvl="0" rtl="0">
              <a:lnSpc>
                <a:spcPct val="100000"/>
              </a:lnSpc>
              <a:spcBef>
                <a:spcPts val="0"/>
              </a:spcBef>
              <a:buNone/>
            </a:pPr>
            <a:r>
              <a:rPr lang="en" sz="1400"/>
              <a:t>Know how words in a word family are related eg. solve, solution, dissolve, insoluble</a:t>
            </a:r>
          </a:p>
          <a:p>
            <a:pPr lvl="0" rtl="0">
              <a:lnSpc>
                <a:spcPct val="100000"/>
              </a:lnSpc>
              <a:spcBef>
                <a:spcPts val="0"/>
              </a:spcBef>
              <a:buNone/>
            </a:pPr>
            <a:r>
              <a:rPr lang="en" sz="1400"/>
              <a:t>Express time, place and cause using: </a:t>
            </a:r>
            <a:r>
              <a:rPr lang="en"/>
              <a:t>C</a:t>
            </a:r>
            <a:r>
              <a:rPr lang="en" sz="1400"/>
              <a:t>onjunctions: when, before, after, while, so Adverbs: for example, then, next, soon, therefore Prepositions:  during, because of</a:t>
            </a:r>
          </a:p>
          <a:p>
            <a:pPr marL="0" lvl="0" indent="0" rtl="0">
              <a:lnSpc>
                <a:spcPct val="100000"/>
              </a:lnSpc>
              <a:spcBef>
                <a:spcPts val="0"/>
              </a:spcBef>
              <a:buNone/>
            </a:pPr>
            <a:r>
              <a:rPr lang="en" sz="1400"/>
              <a:t>Paragraphs to group related material</a:t>
            </a:r>
          </a:p>
          <a:p>
            <a:pPr marL="0" lvl="0" indent="0" rtl="0">
              <a:lnSpc>
                <a:spcPct val="100000"/>
              </a:lnSpc>
              <a:spcBef>
                <a:spcPts val="0"/>
              </a:spcBef>
              <a:buNone/>
            </a:pPr>
            <a:r>
              <a:rPr lang="en" sz="1400"/>
              <a:t>The present perfect form of verbs eg. He has gone out to play. Instead of, He went out to play.</a:t>
            </a:r>
          </a:p>
          <a:p>
            <a:pPr marL="0" lvl="0" indent="0" rtl="0">
              <a:lnSpc>
                <a:spcPct val="100000"/>
              </a:lnSpc>
              <a:spcBef>
                <a:spcPts val="0"/>
              </a:spcBef>
              <a:buNone/>
            </a:pPr>
            <a:r>
              <a:rPr lang="en" sz="1400"/>
              <a:t>Inverted commas to punctuate direct speech</a:t>
            </a:r>
          </a:p>
          <a:p>
            <a:pPr marL="0" lvl="0" indent="0" rtl="0">
              <a:lnSpc>
                <a:spcPct val="100000"/>
              </a:lnSpc>
              <a:spcBef>
                <a:spcPts val="0"/>
              </a:spcBef>
              <a:buNone/>
            </a:pPr>
            <a:r>
              <a:rPr lang="en" sz="1400"/>
              <a:t>Use the terminology: </a:t>
            </a:r>
            <a:r>
              <a:rPr lang="en" sz="1400" i="1"/>
              <a:t>preposition, conjunction, word family, prefix, clause, subordinate clause, direct speech, consonant, vowel, inverted commas</a:t>
            </a:r>
          </a:p>
          <a:p>
            <a:pPr marL="0" lvl="0" indent="0" rtl="0">
              <a:lnSpc>
                <a:spcPct val="100000"/>
              </a:lnSpc>
              <a:spcBef>
                <a:spcPts val="0"/>
              </a:spcBef>
              <a:buNone/>
            </a:pPr>
            <a:endParaRPr sz="1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Shape 183"/>
          <p:cNvSpPr txBox="1">
            <a:spLocks noGrp="1"/>
          </p:cNvSpPr>
          <p:nvPr>
            <p:ph type="body" idx="1"/>
          </p:nvPr>
        </p:nvSpPr>
        <p:spPr>
          <a:xfrm>
            <a:off x="311700" y="383300"/>
            <a:ext cx="8520600" cy="4185600"/>
          </a:xfrm>
          <a:prstGeom prst="rect">
            <a:avLst/>
          </a:prstGeom>
        </p:spPr>
        <p:txBody>
          <a:bodyPr wrap="square" lIns="91425" tIns="91425" rIns="91425" bIns="91425" anchor="t" anchorCtr="0">
            <a:noAutofit/>
          </a:bodyPr>
          <a:lstStyle/>
          <a:p>
            <a:pPr lvl="0">
              <a:spcBef>
                <a:spcPts val="0"/>
              </a:spcBef>
              <a:buNone/>
            </a:pPr>
            <a:endParaRPr/>
          </a:p>
        </p:txBody>
      </p:sp>
      <p:pic>
        <p:nvPicPr>
          <p:cNvPr id="184" name="Shape 184"/>
          <p:cNvPicPr preferRelativeResize="0"/>
          <p:nvPr/>
        </p:nvPicPr>
        <p:blipFill>
          <a:blip r:embed="rId3">
            <a:alphaModFix/>
          </a:blip>
          <a:stretch>
            <a:fillRect/>
          </a:stretch>
        </p:blipFill>
        <p:spPr>
          <a:xfrm>
            <a:off x="1990625" y="0"/>
            <a:ext cx="5464975" cy="5143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Shape 189"/>
          <p:cNvSpPr txBox="1">
            <a:spLocks noGrp="1"/>
          </p:cNvSpPr>
          <p:nvPr>
            <p:ph type="title"/>
          </p:nvPr>
        </p:nvSpPr>
        <p:spPr>
          <a:xfrm>
            <a:off x="311700" y="445025"/>
            <a:ext cx="8520600" cy="445200"/>
          </a:xfrm>
          <a:prstGeom prst="rect">
            <a:avLst/>
          </a:prstGeom>
        </p:spPr>
        <p:txBody>
          <a:bodyPr wrap="square" lIns="91425" tIns="91425" rIns="91425" bIns="91425" anchor="t" anchorCtr="0">
            <a:noAutofit/>
          </a:bodyPr>
          <a:lstStyle/>
          <a:p>
            <a:pPr lvl="0">
              <a:spcBef>
                <a:spcPts val="0"/>
              </a:spcBef>
              <a:buNone/>
            </a:pPr>
            <a:r>
              <a:rPr lang="en" sz="1800"/>
              <a:t>YEAR 4 Content to be taught</a:t>
            </a:r>
          </a:p>
        </p:txBody>
      </p:sp>
      <p:sp>
        <p:nvSpPr>
          <p:cNvPr id="190" name="Shape 190"/>
          <p:cNvSpPr txBox="1">
            <a:spLocks noGrp="1"/>
          </p:cNvSpPr>
          <p:nvPr>
            <p:ph type="body" idx="1"/>
          </p:nvPr>
        </p:nvSpPr>
        <p:spPr>
          <a:xfrm>
            <a:off x="311700" y="890225"/>
            <a:ext cx="8520600" cy="3678600"/>
          </a:xfrm>
          <a:prstGeom prst="rect">
            <a:avLst/>
          </a:prstGeom>
        </p:spPr>
        <p:txBody>
          <a:bodyPr wrap="square" lIns="91425" tIns="91425" rIns="91425" bIns="91425" anchor="t" anchorCtr="0">
            <a:noAutofit/>
          </a:bodyPr>
          <a:lstStyle/>
          <a:p>
            <a:pPr marL="457200" lvl="0" indent="-228600" rtl="0">
              <a:spcBef>
                <a:spcPts val="0"/>
              </a:spcBef>
            </a:pPr>
            <a:r>
              <a:rPr lang="en"/>
              <a:t>Grammatical difference between plural and possessive -s</a:t>
            </a:r>
          </a:p>
          <a:p>
            <a:pPr marL="457200" lvl="0" indent="-228600" rtl="0">
              <a:spcBef>
                <a:spcPts val="0"/>
              </a:spcBef>
            </a:pPr>
            <a:r>
              <a:rPr lang="en"/>
              <a:t>Standard English forms for verb inflections instead of local spoken forms </a:t>
            </a:r>
          </a:p>
          <a:p>
            <a:pPr lvl="0" rtl="0">
              <a:spcBef>
                <a:spcPts val="0"/>
              </a:spcBef>
              <a:buNone/>
            </a:pPr>
            <a:r>
              <a:rPr lang="en"/>
              <a:t>Eg. We were at school.  Instead of We was at school.</a:t>
            </a:r>
          </a:p>
          <a:p>
            <a:pPr lvl="0" rtl="0">
              <a:spcBef>
                <a:spcPts val="0"/>
              </a:spcBef>
              <a:buNone/>
            </a:pPr>
            <a:r>
              <a:rPr lang="en"/>
              <a:t>I did my writing. Instead of I done my writing.</a:t>
            </a:r>
          </a:p>
          <a:p>
            <a:pPr marL="457200" lvl="0" indent="-228600" rtl="0">
              <a:spcBef>
                <a:spcPts val="0"/>
              </a:spcBef>
            </a:pPr>
            <a:r>
              <a:rPr lang="en"/>
              <a:t>Noun phrases expanded by adjectives, nouns, prepositional phrases.</a:t>
            </a:r>
          </a:p>
          <a:p>
            <a:pPr marL="457200" lvl="0" indent="-228600" rtl="0">
              <a:spcBef>
                <a:spcPts val="0"/>
              </a:spcBef>
            </a:pPr>
            <a:r>
              <a:rPr lang="en"/>
              <a:t>Fronted adverbials.</a:t>
            </a:r>
          </a:p>
          <a:p>
            <a:pPr marL="457200" lvl="0" indent="-228600" rtl="0">
              <a:spcBef>
                <a:spcPts val="0"/>
              </a:spcBef>
            </a:pPr>
            <a:r>
              <a:rPr lang="en"/>
              <a:t>The appropriate choice of pronoun or noun.</a:t>
            </a:r>
          </a:p>
          <a:p>
            <a:pPr marL="457200" lvl="0" indent="-228600" rtl="0">
              <a:spcBef>
                <a:spcPts val="0"/>
              </a:spcBef>
            </a:pPr>
            <a:r>
              <a:rPr lang="en"/>
              <a:t>Inverted commas and other punctuation to indicate direct speech.</a:t>
            </a:r>
          </a:p>
          <a:p>
            <a:pPr marL="457200" lvl="0" indent="-228600" rtl="0">
              <a:spcBef>
                <a:spcPts val="0"/>
              </a:spcBef>
            </a:pPr>
            <a:r>
              <a:rPr lang="en"/>
              <a:t>Apostrophes to mark plural possession.</a:t>
            </a:r>
          </a:p>
          <a:p>
            <a:pPr marL="457200" lvl="0" indent="-228600" rtl="0">
              <a:spcBef>
                <a:spcPts val="0"/>
              </a:spcBef>
            </a:pPr>
            <a:r>
              <a:rPr lang="en"/>
              <a:t>Use of commas after fronted adverbials.</a:t>
            </a:r>
          </a:p>
          <a:p>
            <a:pPr marL="457200" lvl="0" indent="-228600">
              <a:spcBef>
                <a:spcPts val="0"/>
              </a:spcBef>
            </a:pPr>
            <a:r>
              <a:rPr lang="en"/>
              <a:t>Terminology: determiner, pronoun, possessive pronoun, adverbial.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Shape 195"/>
          <p:cNvSpPr txBox="1">
            <a:spLocks noGrp="1"/>
          </p:cNvSpPr>
          <p:nvPr>
            <p:ph type="body" idx="1"/>
          </p:nvPr>
        </p:nvSpPr>
        <p:spPr>
          <a:xfrm>
            <a:off x="311700" y="247275"/>
            <a:ext cx="8520600" cy="4624200"/>
          </a:xfrm>
          <a:prstGeom prst="rect">
            <a:avLst/>
          </a:prstGeom>
        </p:spPr>
        <p:txBody>
          <a:bodyPr wrap="square" lIns="91425" tIns="91425" rIns="91425" bIns="91425" anchor="t" anchorCtr="0">
            <a:noAutofit/>
          </a:bodyPr>
          <a:lstStyle/>
          <a:p>
            <a:pPr lvl="0">
              <a:spcBef>
                <a:spcPts val="0"/>
              </a:spcBef>
              <a:buNone/>
            </a:pPr>
            <a:endParaRPr/>
          </a:p>
        </p:txBody>
      </p:sp>
      <p:pic>
        <p:nvPicPr>
          <p:cNvPr id="196" name="Shape 196"/>
          <p:cNvPicPr preferRelativeResize="0"/>
          <p:nvPr/>
        </p:nvPicPr>
        <p:blipFill>
          <a:blip r:embed="rId3">
            <a:alphaModFix/>
          </a:blip>
          <a:stretch>
            <a:fillRect/>
          </a:stretch>
        </p:blipFill>
        <p:spPr>
          <a:xfrm>
            <a:off x="1632075" y="0"/>
            <a:ext cx="6194450" cy="52171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Shape 201"/>
          <p:cNvSpPr txBox="1">
            <a:spLocks noGrp="1"/>
          </p:cNvSpPr>
          <p:nvPr>
            <p:ph type="body" idx="1"/>
          </p:nvPr>
        </p:nvSpPr>
        <p:spPr>
          <a:xfrm>
            <a:off x="311700" y="234925"/>
            <a:ext cx="8520600" cy="4636500"/>
          </a:xfrm>
          <a:prstGeom prst="rect">
            <a:avLst/>
          </a:prstGeom>
        </p:spPr>
        <p:txBody>
          <a:bodyPr wrap="square" lIns="91425" tIns="91425" rIns="91425" bIns="91425" anchor="t" anchorCtr="0">
            <a:noAutofit/>
          </a:bodyPr>
          <a:lstStyle/>
          <a:p>
            <a:pPr lvl="0">
              <a:spcBef>
                <a:spcPts val="0"/>
              </a:spcBef>
              <a:buNone/>
            </a:pPr>
            <a:endParaRPr/>
          </a:p>
        </p:txBody>
      </p:sp>
      <p:pic>
        <p:nvPicPr>
          <p:cNvPr id="202" name="Shape 202"/>
          <p:cNvPicPr preferRelativeResize="0"/>
          <p:nvPr/>
        </p:nvPicPr>
        <p:blipFill>
          <a:blip r:embed="rId3">
            <a:alphaModFix/>
          </a:blip>
          <a:stretch>
            <a:fillRect/>
          </a:stretch>
        </p:blipFill>
        <p:spPr>
          <a:xfrm>
            <a:off x="2015350" y="0"/>
            <a:ext cx="5514425" cy="56403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Shape 207"/>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208" name="Shape 208"/>
          <p:cNvSpPr txBox="1">
            <a:spLocks noGrp="1"/>
          </p:cNvSpPr>
          <p:nvPr>
            <p:ph type="body" idx="1"/>
          </p:nvPr>
        </p:nvSpPr>
        <p:spPr>
          <a:xfrm>
            <a:off x="311700" y="272000"/>
            <a:ext cx="8520600" cy="4871400"/>
          </a:xfrm>
          <a:prstGeom prst="rect">
            <a:avLst/>
          </a:prstGeom>
        </p:spPr>
        <p:txBody>
          <a:bodyPr wrap="square" lIns="91425" tIns="91425" rIns="91425" bIns="91425" anchor="t" anchorCtr="0">
            <a:noAutofit/>
          </a:bodyPr>
          <a:lstStyle/>
          <a:p>
            <a:pPr lvl="0">
              <a:spcBef>
                <a:spcPts val="0"/>
              </a:spcBef>
              <a:buNone/>
            </a:pPr>
            <a:endParaRPr/>
          </a:p>
        </p:txBody>
      </p:sp>
      <p:pic>
        <p:nvPicPr>
          <p:cNvPr id="209" name="Shape 209"/>
          <p:cNvPicPr preferRelativeResize="0"/>
          <p:nvPr/>
        </p:nvPicPr>
        <p:blipFill>
          <a:blip r:embed="rId3">
            <a:alphaModFix/>
          </a:blip>
          <a:stretch>
            <a:fillRect/>
          </a:stretch>
        </p:blipFill>
        <p:spPr>
          <a:xfrm>
            <a:off x="1829900" y="0"/>
            <a:ext cx="5588600" cy="51435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Shape 214"/>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215" name="Shape 215"/>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lgn="ctr">
              <a:spcBef>
                <a:spcPts val="0"/>
              </a:spcBef>
              <a:buNone/>
            </a:pPr>
            <a:r>
              <a:rPr lang="en" sz="3600"/>
              <a:t>Who thinks they’re up for a punctuation and grammar challenge?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Shape 220"/>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221" name="Shape 221"/>
          <p:cNvSpPr txBox="1">
            <a:spLocks noGrp="1"/>
          </p:cNvSpPr>
          <p:nvPr>
            <p:ph type="body" idx="1"/>
          </p:nvPr>
        </p:nvSpPr>
        <p:spPr>
          <a:xfrm>
            <a:off x="311700" y="111275"/>
            <a:ext cx="8520600" cy="4457700"/>
          </a:xfrm>
          <a:prstGeom prst="rect">
            <a:avLst/>
          </a:prstGeom>
        </p:spPr>
        <p:txBody>
          <a:bodyPr wrap="square" lIns="91425" tIns="91425" rIns="91425" bIns="91425" anchor="t" anchorCtr="0">
            <a:noAutofit/>
          </a:bodyPr>
          <a:lstStyle/>
          <a:p>
            <a:pPr lvl="0" algn="ctr" rtl="0">
              <a:spcBef>
                <a:spcPts val="500"/>
              </a:spcBef>
              <a:spcAft>
                <a:spcPts val="0"/>
              </a:spcAft>
              <a:buNone/>
            </a:pPr>
            <a:r>
              <a:rPr lang="en" sz="2000">
                <a:solidFill>
                  <a:srgbClr val="000000"/>
                </a:solidFill>
              </a:rPr>
              <a:t>•Useful and reliable websites</a:t>
            </a:r>
          </a:p>
          <a:p>
            <a:pPr lvl="0" algn="ctr" rtl="0">
              <a:spcBef>
                <a:spcPts val="500"/>
              </a:spcBef>
              <a:spcAft>
                <a:spcPts val="0"/>
              </a:spcAft>
              <a:buNone/>
            </a:pPr>
            <a:r>
              <a:rPr lang="en" sz="2000">
                <a:solidFill>
                  <a:srgbClr val="000000"/>
                </a:solidFill>
              </a:rPr>
              <a:t>•</a:t>
            </a:r>
          </a:p>
          <a:p>
            <a:pPr lvl="0" algn="ctr" rtl="0">
              <a:spcBef>
                <a:spcPts val="500"/>
              </a:spcBef>
              <a:spcAft>
                <a:spcPts val="0"/>
              </a:spcAft>
              <a:buNone/>
            </a:pPr>
            <a:r>
              <a:rPr lang="en" sz="2000">
                <a:solidFill>
                  <a:srgbClr val="000000"/>
                </a:solidFill>
              </a:rPr>
              <a:t>•</a:t>
            </a:r>
            <a:r>
              <a:rPr lang="en" sz="2000" u="sng">
                <a:solidFill>
                  <a:schemeClr val="hlink"/>
                </a:solidFill>
                <a:hlinkClick r:id="rId3"/>
              </a:rPr>
              <a:t>http://learnenglish.britishcouncil.org/en/english-grammar</a:t>
            </a:r>
          </a:p>
          <a:p>
            <a:pPr lvl="0" algn="ctr" rtl="0">
              <a:spcBef>
                <a:spcPts val="500"/>
              </a:spcBef>
              <a:spcAft>
                <a:spcPts val="0"/>
              </a:spcAft>
              <a:buNone/>
            </a:pPr>
            <a:r>
              <a:rPr lang="en" sz="2000">
                <a:solidFill>
                  <a:srgbClr val="000000"/>
                </a:solidFill>
              </a:rPr>
              <a:t>•</a:t>
            </a:r>
          </a:p>
          <a:p>
            <a:pPr lvl="0" algn="ctr" rtl="0">
              <a:spcBef>
                <a:spcPts val="500"/>
              </a:spcBef>
              <a:spcAft>
                <a:spcPts val="0"/>
              </a:spcAft>
              <a:buNone/>
            </a:pPr>
            <a:r>
              <a:rPr lang="en" sz="2000">
                <a:solidFill>
                  <a:srgbClr val="000000"/>
                </a:solidFill>
              </a:rPr>
              <a:t>•</a:t>
            </a:r>
            <a:r>
              <a:rPr lang="en" sz="2000" u="sng">
                <a:solidFill>
                  <a:schemeClr val="hlink"/>
                </a:solidFill>
                <a:hlinkClick r:id="rId4"/>
              </a:rPr>
              <a:t>http://oxforddictionaries.com/words/punctuation</a:t>
            </a:r>
          </a:p>
          <a:p>
            <a:pPr lvl="0" algn="ctr" rtl="0">
              <a:spcBef>
                <a:spcPts val="500"/>
              </a:spcBef>
              <a:spcAft>
                <a:spcPts val="0"/>
              </a:spcAft>
              <a:buNone/>
            </a:pPr>
            <a:r>
              <a:rPr lang="en" sz="2000">
                <a:solidFill>
                  <a:srgbClr val="000000"/>
                </a:solidFill>
              </a:rPr>
              <a:t>•</a:t>
            </a:r>
          </a:p>
          <a:p>
            <a:pPr lvl="0" algn="ctr" rtl="0">
              <a:spcBef>
                <a:spcPts val="500"/>
              </a:spcBef>
              <a:spcAft>
                <a:spcPts val="0"/>
              </a:spcAft>
              <a:buNone/>
            </a:pPr>
            <a:r>
              <a:rPr lang="en" sz="2000">
                <a:solidFill>
                  <a:srgbClr val="000000"/>
                </a:solidFill>
              </a:rPr>
              <a:t>•</a:t>
            </a:r>
            <a:r>
              <a:rPr lang="en" sz="2000" u="sng">
                <a:solidFill>
                  <a:schemeClr val="hlink"/>
                </a:solidFill>
                <a:hlinkClick r:id="rId5"/>
              </a:rPr>
              <a:t>https://oxforddictionaries.com/words/grammar</a:t>
            </a:r>
          </a:p>
          <a:p>
            <a:pPr lvl="0" algn="ctr" rtl="0">
              <a:spcBef>
                <a:spcPts val="500"/>
              </a:spcBef>
              <a:spcAft>
                <a:spcPts val="0"/>
              </a:spcAft>
              <a:buNone/>
            </a:pPr>
            <a:r>
              <a:rPr lang="en" sz="2000">
                <a:solidFill>
                  <a:srgbClr val="000000"/>
                </a:solidFill>
              </a:rPr>
              <a:t>•</a:t>
            </a:r>
          </a:p>
          <a:p>
            <a:pPr lvl="0" algn="ctr" rtl="0">
              <a:spcBef>
                <a:spcPts val="500"/>
              </a:spcBef>
              <a:spcAft>
                <a:spcPts val="0"/>
              </a:spcAft>
              <a:buNone/>
            </a:pPr>
            <a:r>
              <a:rPr lang="en" sz="2000">
                <a:solidFill>
                  <a:srgbClr val="000000"/>
                </a:solidFill>
              </a:rPr>
              <a:t>•</a:t>
            </a:r>
            <a:r>
              <a:rPr lang="en" sz="2000" u="sng">
                <a:solidFill>
                  <a:schemeClr val="hlink"/>
                </a:solidFill>
                <a:hlinkClick r:id="rId6"/>
              </a:rPr>
              <a:t>https://oxforddictionaries.com/words/spelling</a:t>
            </a:r>
          </a:p>
          <a:p>
            <a:pPr lvl="0">
              <a:spcBef>
                <a:spcPts val="0"/>
              </a:spcBef>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xfrm>
            <a:off x="311700" y="445025"/>
            <a:ext cx="8520600" cy="572700"/>
          </a:xfrm>
          <a:prstGeom prst="rect">
            <a:avLst/>
          </a:prstGeom>
        </p:spPr>
        <p:txBody>
          <a:bodyPr wrap="square" lIns="91425" tIns="91425" rIns="91425" bIns="91425" anchor="t" anchorCtr="0">
            <a:noAutofit/>
          </a:bodyPr>
          <a:lstStyle/>
          <a:p>
            <a:pPr lvl="0">
              <a:spcBef>
                <a:spcPts val="0"/>
              </a:spcBef>
              <a:buNone/>
            </a:pPr>
            <a:endParaRPr/>
          </a:p>
        </p:txBody>
      </p:sp>
      <p:sp>
        <p:nvSpPr>
          <p:cNvPr id="227" name="Shape 227"/>
          <p:cNvSpPr txBox="1">
            <a:spLocks noGrp="1"/>
          </p:cNvSpPr>
          <p:nvPr>
            <p:ph type="body" idx="1"/>
          </p:nvPr>
        </p:nvSpPr>
        <p:spPr>
          <a:xfrm>
            <a:off x="311700" y="1152475"/>
            <a:ext cx="8520600" cy="3416400"/>
          </a:xfrm>
          <a:prstGeom prst="rect">
            <a:avLst/>
          </a:prstGeom>
        </p:spPr>
        <p:txBody>
          <a:bodyPr wrap="square" lIns="91425" tIns="91425" rIns="91425" bIns="91425" anchor="t" anchorCtr="0">
            <a:noAutofit/>
          </a:bodyPr>
          <a:lstStyle/>
          <a:p>
            <a:pPr lvl="0">
              <a:spcBef>
                <a:spcPts val="0"/>
              </a:spcBef>
              <a:buNone/>
            </a:pPr>
            <a:endParaRPr/>
          </a:p>
        </p:txBody>
      </p:sp>
      <p:pic>
        <p:nvPicPr>
          <p:cNvPr id="228" name="Shape 228"/>
          <p:cNvPicPr preferRelativeResize="0"/>
          <p:nvPr/>
        </p:nvPicPr>
        <p:blipFill>
          <a:blip r:embed="rId3">
            <a:alphaModFix/>
          </a:blip>
          <a:stretch>
            <a:fillRect/>
          </a:stretch>
        </p:blipFill>
        <p:spPr>
          <a:xfrm>
            <a:off x="2371422" y="0"/>
            <a:ext cx="4401147" cy="5143500"/>
          </a:xfrm>
          <a:prstGeom prst="rect">
            <a:avLst/>
          </a:prstGeom>
          <a:noFill/>
          <a:ln>
            <a:noFill/>
          </a:ln>
        </p:spPr>
      </p:pic>
    </p:spTree>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825</Words>
  <Application>Microsoft Office PowerPoint</Application>
  <PresentationFormat>On-screen Show (16:9)</PresentationFormat>
  <Paragraphs>68</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Comic Sans MS</vt:lpstr>
      <vt:lpstr>Simple Dark</vt:lpstr>
      <vt:lpstr>Grammar, vocabulary, punctuation and the new curriculum</vt:lpstr>
      <vt:lpstr>Why do we need to punctuate?</vt:lpstr>
      <vt:lpstr>PowerPoint Presentation</vt:lpstr>
      <vt:lpstr>PowerPoint Presentation</vt:lpstr>
      <vt:lpstr>PowerPoint Presentation</vt:lpstr>
      <vt:lpstr>PowerPoint Presentation</vt:lpstr>
      <vt:lpstr>PowerPoint Presentation</vt:lpstr>
      <vt:lpstr>PowerPoint Presentation</vt:lpstr>
      <vt:lpstr>Children are tested on spelling, punctuation and grammar when they are in Years 2 and 6.</vt:lpstr>
      <vt:lpstr>PowerPoint Presentation</vt:lpstr>
      <vt:lpstr>So what exactly is it your child is expected to learn?</vt:lpstr>
      <vt:lpstr>PowerPoint Presentation</vt:lpstr>
      <vt:lpstr>YEAR 1 Content to be taught</vt:lpstr>
      <vt:lpstr>PowerPoint Presentation</vt:lpstr>
      <vt:lpstr>PowerPoint Presentation</vt:lpstr>
      <vt:lpstr>PowerPoint Presentation</vt:lpstr>
      <vt:lpstr>YEAR 2  Content to be taught</vt:lpstr>
      <vt:lpstr>PowerPoint Presentation</vt:lpstr>
      <vt:lpstr>PowerPoint Presentation</vt:lpstr>
      <vt:lpstr>YEAR 3  Content to be taught</vt:lpstr>
      <vt:lpstr>PowerPoint Presentation</vt:lpstr>
      <vt:lpstr>YEAR 4 Content to be taught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Grammar, vocabulary, punctuation and the new curriculum</dc:title>
  <dc:creator>Pippa Gerrett</dc:creator>
  <cp:lastModifiedBy>Pippa Gerrett</cp:lastModifiedBy>
  <cp:revision>1</cp:revision>
  <dcterms:modified xsi:type="dcterms:W3CDTF">2017-10-13T10:24:55Z</dcterms:modified>
</cp:coreProperties>
</file>